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3" r:id="rId2"/>
    <p:sldId id="263" r:id="rId3"/>
    <p:sldId id="267" r:id="rId4"/>
    <p:sldId id="308" r:id="rId5"/>
    <p:sldId id="302" r:id="rId6"/>
    <p:sldId id="309" r:id="rId7"/>
    <p:sldId id="310" r:id="rId8"/>
    <p:sldId id="292" r:id="rId9"/>
    <p:sldId id="333" r:id="rId10"/>
    <p:sldId id="311" r:id="rId11"/>
    <p:sldId id="303" r:id="rId12"/>
    <p:sldId id="270" r:id="rId13"/>
    <p:sldId id="272" r:id="rId14"/>
    <p:sldId id="312" r:id="rId15"/>
    <p:sldId id="313" r:id="rId16"/>
    <p:sldId id="335" r:id="rId17"/>
    <p:sldId id="334" r:id="rId18"/>
    <p:sldId id="264" r:id="rId19"/>
    <p:sldId id="317" r:id="rId20"/>
    <p:sldId id="316" r:id="rId21"/>
    <p:sldId id="284" r:id="rId22"/>
    <p:sldId id="336" r:id="rId23"/>
    <p:sldId id="283" r:id="rId24"/>
    <p:sldId id="322" r:id="rId25"/>
    <p:sldId id="271" r:id="rId26"/>
    <p:sldId id="265" r:id="rId27"/>
    <p:sldId id="293" r:id="rId28"/>
    <p:sldId id="337" r:id="rId29"/>
    <p:sldId id="326" r:id="rId30"/>
    <p:sldId id="324" r:id="rId31"/>
    <p:sldId id="325" r:id="rId32"/>
    <p:sldId id="327" r:id="rId33"/>
    <p:sldId id="328" r:id="rId34"/>
    <p:sldId id="330" r:id="rId35"/>
    <p:sldId id="329" r:id="rId36"/>
    <p:sldId id="295" r:id="rId37"/>
    <p:sldId id="319" r:id="rId38"/>
    <p:sldId id="320" r:id="rId39"/>
    <p:sldId id="332" r:id="rId40"/>
    <p:sldId id="331" r:id="rId41"/>
    <p:sldId id="33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FFF"/>
    <a:srgbClr val="000000"/>
    <a:srgbClr val="00518E"/>
    <a:srgbClr val="C9CCC6"/>
    <a:srgbClr val="CDD0CA"/>
    <a:srgbClr val="B5B5BB"/>
    <a:srgbClr val="FF3F8D"/>
    <a:srgbClr val="005DA2"/>
    <a:srgbClr val="43AEFF"/>
    <a:srgbClr val="005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7" autoAdjust="0"/>
    <p:restoredTop sz="77087" autoAdjust="0"/>
  </p:normalViewPr>
  <p:slideViewPr>
    <p:cSldViewPr>
      <p:cViewPr varScale="1">
        <p:scale>
          <a:sx n="85" d="100"/>
          <a:sy n="85" d="100"/>
        </p:scale>
        <p:origin x="-14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0D18-8D8F-49D0-BCDD-C6BDF498B97A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E3D7C-D3BC-4ECC-8D74-95A7E401F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-reaching the audience , </a:t>
            </a:r>
            <a:r>
              <a:rPr lang="en-US" b="1" dirty="0" err="1" smtClean="0"/>
              <a:t>tv</a:t>
            </a:r>
            <a:r>
              <a:rPr lang="en-US" b="1" dirty="0" smtClean="0"/>
              <a:t> platform to digital </a:t>
            </a:r>
          </a:p>
          <a:p>
            <a:r>
              <a:rPr lang="en-US" dirty="0" smtClean="0"/>
              <a:t>-shifting the focus from</a:t>
            </a:r>
            <a:r>
              <a:rPr lang="en-US" baseline="0" dirty="0" smtClean="0"/>
              <a:t> these different devices to </a:t>
            </a:r>
            <a:r>
              <a:rPr lang="en-US" b="1" baseline="0" dirty="0" smtClean="0"/>
              <a:t>DATA –</a:t>
            </a:r>
            <a:r>
              <a:rPr lang="en-US" b="0" baseline="0" dirty="0" smtClean="0"/>
              <a:t> create audience blocks through </a:t>
            </a:r>
            <a:r>
              <a:rPr lang="en-US" b="0" baseline="0" dirty="0" err="1" smtClean="0"/>
              <a:t>clickthrough</a:t>
            </a:r>
            <a:r>
              <a:rPr lang="en-US" b="0" baseline="0" dirty="0" smtClean="0"/>
              <a:t> data </a:t>
            </a:r>
            <a:endParaRPr lang="en-US" b="1" dirty="0" smtClean="0"/>
          </a:p>
          <a:p>
            <a:r>
              <a:rPr lang="en-US" dirty="0" smtClean="0"/>
              <a:t>-collecting data from cookies: need to focus on extracting data from social networks and not just browsing </a:t>
            </a:r>
          </a:p>
          <a:p>
            <a:r>
              <a:rPr lang="en-US" dirty="0" smtClean="0"/>
              <a:t>-number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clickthroughs</a:t>
            </a:r>
            <a:r>
              <a:rPr lang="en-US" baseline="0" dirty="0" smtClean="0"/>
              <a:t> is falling -&gt; need a more reliable way of targeting audiences </a:t>
            </a:r>
            <a:r>
              <a:rPr lang="en-US" baseline="0" dirty="0" smtClean="0">
                <a:sym typeface="Wingdings" panose="05000000000000000000" pitchFamily="2" charset="2"/>
              </a:rPr>
              <a:t> extracting data from social networks (this person will recommend to another) is more valuable from  data will be more complete and robust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-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-reaching the audience , </a:t>
            </a:r>
            <a:r>
              <a:rPr lang="en-US" b="1" dirty="0" err="1" smtClean="0"/>
              <a:t>tv</a:t>
            </a:r>
            <a:r>
              <a:rPr lang="en-US" b="1" dirty="0" smtClean="0"/>
              <a:t> platform to digital </a:t>
            </a:r>
          </a:p>
          <a:p>
            <a:r>
              <a:rPr lang="en-US" dirty="0" smtClean="0"/>
              <a:t>-shifting the focus from</a:t>
            </a:r>
            <a:r>
              <a:rPr lang="en-US" baseline="0" dirty="0" smtClean="0"/>
              <a:t> these different devices to </a:t>
            </a:r>
            <a:r>
              <a:rPr lang="en-US" b="1" baseline="0" dirty="0" smtClean="0"/>
              <a:t>DATA –</a:t>
            </a:r>
            <a:r>
              <a:rPr lang="en-US" b="0" baseline="0" dirty="0" smtClean="0"/>
              <a:t> create audience blocks through </a:t>
            </a:r>
            <a:r>
              <a:rPr lang="en-US" b="0" baseline="0" dirty="0" err="1" smtClean="0"/>
              <a:t>clickthrough</a:t>
            </a:r>
            <a:r>
              <a:rPr lang="en-US" b="0" baseline="0" dirty="0" smtClean="0"/>
              <a:t> data </a:t>
            </a:r>
            <a:endParaRPr lang="en-US" b="1" dirty="0" smtClean="0"/>
          </a:p>
          <a:p>
            <a:r>
              <a:rPr lang="en-US" dirty="0" smtClean="0"/>
              <a:t>-collecting data from cookies: need to focus on extracting data from social networks and not just browsing </a:t>
            </a:r>
          </a:p>
          <a:p>
            <a:r>
              <a:rPr lang="en-US" dirty="0" smtClean="0"/>
              <a:t>-number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clickthroughs</a:t>
            </a:r>
            <a:r>
              <a:rPr lang="en-US" baseline="0" dirty="0" smtClean="0"/>
              <a:t> is falling -&gt; need a more reliable way of targeting audiences </a:t>
            </a:r>
            <a:r>
              <a:rPr lang="en-US" baseline="0" dirty="0" smtClean="0">
                <a:sym typeface="Wingdings" panose="05000000000000000000" pitchFamily="2" charset="2"/>
              </a:rPr>
              <a:t> extracting data from social networks (this person will recommend to another) is more valuable from  data will be more complete and robust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-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3614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5578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387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22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355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9183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889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674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871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406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79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9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3.jpeg"/><Relationship Id="rId5" Type="http://schemas.microsoft.com/office/2007/relationships/hdphoto" Target="../media/hdphoto7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1" y="3123566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01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979" y="3123566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02</a:t>
            </a:r>
            <a:endParaRPr lang="en-US" sz="88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9300" y="3124200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03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2733" y="3132034"/>
            <a:ext cx="20574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04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52401" y="3640976"/>
            <a:ext cx="8813799" cy="0"/>
          </a:xfrm>
          <a:prstGeom prst="line">
            <a:avLst/>
          </a:prstGeom>
          <a:ln w="152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2401" y="2666367"/>
            <a:ext cx="1561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1: 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SIMPLICITY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06601" y="2665735"/>
            <a:ext cx="2018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2: 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INTERACTIVITY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1468" y="2665734"/>
            <a:ext cx="24844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3: </a:t>
            </a: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PERSONALIZATION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44934" y="2666368"/>
            <a:ext cx="25851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HOW THIS APPLIES</a:t>
            </a: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TO COLLECTIVE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10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ice-cool-pics.com/data/media/8/apple_music_digital_audio_players_ev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77703"/>
            <a:ext cx="8362950" cy="62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250" y="533400"/>
            <a:ext cx="661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bas Neue" pitchFamily="34" charset="0"/>
              </a:rPr>
              <a:t>ARE THESE TRENDS ACTUALLY TRUE?</a:t>
            </a:r>
          </a:p>
          <a:p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ebas Neue" pitchFamily="34" charset="0"/>
              </a:rPr>
              <a:t>LET’S TAKE A LOOK AT APPLE….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0" y="5561419"/>
            <a:ext cx="923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bas Neue" pitchFamily="34" charset="0"/>
              </a:rPr>
              <a:t>FROM THE 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IPOD</a:t>
            </a:r>
            <a:r>
              <a:rPr lang="en-US" sz="3600" dirty="0" smtClean="0">
                <a:latin typeface="Bebas Neue" pitchFamily="34" charset="0"/>
              </a:rPr>
              <a:t> TO THE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 IPHONE </a:t>
            </a:r>
            <a:r>
              <a:rPr lang="en-US" sz="3600" dirty="0" smtClean="0">
                <a:latin typeface="Bebas Neue" pitchFamily="34" charset="0"/>
              </a:rPr>
              <a:t>TO 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SOMETHING MUCH MORE</a:t>
            </a:r>
            <a:endParaRPr lang="en-US" sz="4400" dirty="0">
              <a:solidFill>
                <a:srgbClr val="00B0F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525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i.wsj.net/public/resources/images/PJ-AY077A_SHOP_G_201011232332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79" r="17293"/>
          <a:stretch/>
        </p:blipFill>
        <p:spPr bwMode="auto">
          <a:xfrm>
            <a:off x="-25399" y="0"/>
            <a:ext cx="916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42332" y="991231"/>
            <a:ext cx="8458200" cy="83099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DOES THIS MEAN FOR THE CONSUMER?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-25400" y="5257800"/>
            <a:ext cx="3911600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PAYMENT INNOVATION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43200"/>
            <a:ext cx="8043333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MUCH MORE CONSOLIDATED PAYMENT OPTIONS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400" y="4038600"/>
            <a:ext cx="8851899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CURATED EXPERIENCES/PRODUCT SELECTION</a:t>
            </a:r>
          </a:p>
        </p:txBody>
      </p:sp>
    </p:spTree>
    <p:extLst>
      <p:ext uri="{BB962C8B-B14F-4D97-AF65-F5344CB8AC3E}">
        <p14:creationId xmlns:p14="http://schemas.microsoft.com/office/powerpoint/2010/main" val="29628086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allvever.com/wp-content/uploads/2014/05/new-york-city-streets-wallpap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87" r="13662"/>
          <a:stretch/>
        </p:blipFill>
        <p:spPr bwMode="auto">
          <a:xfrm>
            <a:off x="-18143" y="0"/>
            <a:ext cx="9174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20032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2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INTERACTIVITY </a:t>
            </a:r>
            <a:endParaRPr lang="en-US" sz="72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125954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38616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creenmediadaily.com/wp-content/uploads/2013/04/place_based_ad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6300" y="990600"/>
            <a:ext cx="7391400" cy="212365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Bebas Neue" pitchFamily="34" charset="0"/>
              </a:rPr>
              <a:t>THERE ARE </a:t>
            </a:r>
            <a:r>
              <a:rPr lang="en-US" sz="6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itchFamily="34" charset="0"/>
              </a:rPr>
              <a:t>THREE</a:t>
            </a:r>
            <a:r>
              <a:rPr lang="en-US" sz="6600" dirty="0" smtClean="0">
                <a:solidFill>
                  <a:schemeClr val="bg1"/>
                </a:solidFill>
                <a:latin typeface="Bebas Neue" pitchFamily="34" charset="0"/>
              </a:rPr>
              <a:t> TYPES OF INTERACTIONS</a:t>
            </a:r>
            <a:endParaRPr lang="en-US" sz="66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10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004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579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 SYSTEM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573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705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itchFamily="34" charset="0"/>
              </a:rPr>
              <a:t>CONSUMERS INTERACT WITH EACH OTHER PRIMARILY THROUGH </a:t>
            </a:r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SOCIAL MEDIA</a:t>
            </a:r>
            <a:endParaRPr lang="en-US" sz="54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19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1.bp.blogspot.com/---J6RwtVpDg/Ue-eV1LeroI/AAAAAAAAAGU/JGZnuoQdrN4/s1600/Galaxy+s3+Dandelion+Wallpap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84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0" y="28194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Over </a:t>
            </a: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50%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of Facebook users 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have more than 20o friends</a:t>
            </a:r>
            <a:endParaRPr lang="en-US" sz="48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550" y="500261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71%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 have </a:t>
            </a:r>
            <a:r>
              <a:rPr lang="en-US" sz="4800" dirty="0" err="1" smtClean="0">
                <a:solidFill>
                  <a:schemeClr val="bg1"/>
                </a:solidFill>
                <a:latin typeface="Bebas Neue" pitchFamily="34" charset="0"/>
              </a:rPr>
              <a:t>facebook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accounts</a:t>
            </a:r>
            <a:endParaRPr lang="en-US" sz="48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5191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1733" y="304799"/>
            <a:ext cx="62484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Bebas Neue" pitchFamily="34" charset="0"/>
              </a:rPr>
              <a:t>IN TERMS OF RETAIL, THE USER EXPERIENCE DOESN’T END WITH JUST THE </a:t>
            </a:r>
            <a:r>
              <a:rPr lang="en-US" sz="4000" dirty="0" err="1">
                <a:solidFill>
                  <a:schemeClr val="accent5"/>
                </a:solidFill>
                <a:latin typeface="Bebas Neue" pitchFamily="34" charset="0"/>
              </a:rPr>
              <a:t>PURchase</a:t>
            </a:r>
            <a:r>
              <a:rPr lang="en-US" sz="4000" dirty="0">
                <a:solidFill>
                  <a:schemeClr val="accent5"/>
                </a:solidFill>
                <a:latin typeface="Bebas Neue" pitchFamily="34" charset="0"/>
              </a:rPr>
              <a:t>.</a:t>
            </a:r>
          </a:p>
          <a:p>
            <a:endParaRPr lang="en-US" sz="1100" dirty="0">
              <a:solidFill>
                <a:schemeClr val="tx2"/>
              </a:solidFill>
              <a:latin typeface="Bebas Neue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Users will interact amongst each other through means of social media such as yelp, </a:t>
            </a:r>
            <a:r>
              <a:rPr lang="en-US" sz="2800" dirty="0" err="1">
                <a:solidFill>
                  <a:schemeClr val="tx2"/>
                </a:solidFill>
              </a:rPr>
              <a:t>facebook</a:t>
            </a:r>
            <a:r>
              <a:rPr lang="en-US" sz="2800" dirty="0">
                <a:solidFill>
                  <a:schemeClr val="tx2"/>
                </a:solidFill>
              </a:rPr>
              <a:t>, twitter, etc.</a:t>
            </a:r>
          </a:p>
        </p:txBody>
      </p:sp>
      <p:pic>
        <p:nvPicPr>
          <p:cNvPr id="7172" name="Picture 4" descr="http://coyotechronicle.net/wp-content/uploads/2014/07/Social_Media_Banner_update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3" y="3581400"/>
            <a:ext cx="8390467" cy="309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067" y="6248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1343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tuffpoint.com/facebook/image/321555-facebook-facebook-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/>
          <a:stretch/>
        </p:blipFill>
        <p:spPr bwMode="auto">
          <a:xfrm>
            <a:off x="3200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tuffpoint.com/facebook/image/321555-facebook-facebook-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3"/>
          <a:stretch/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133" y="457200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ebas Neue" pitchFamily="34" charset="0"/>
              </a:rPr>
              <a:t>HOWEVER, SOCIAL MEDIA ALSO INCLUDES BUSINESS TO CONSUMER INTERACTIONS</a:t>
            </a:r>
            <a:endParaRPr lang="en-US" sz="4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475" y="2743200"/>
            <a:ext cx="7391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Bebas Neue" pitchFamily="34" charset="0"/>
              </a:rPr>
              <a:t>58% 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of </a:t>
            </a:r>
            <a:r>
              <a:rPr lang="en-US" sz="2800" dirty="0" err="1" smtClean="0">
                <a:solidFill>
                  <a:schemeClr val="bg1"/>
                </a:solidFill>
                <a:latin typeface="Bebas Neue" pitchFamily="34" charset="0"/>
              </a:rPr>
              <a:t>facebook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 users like brands</a:t>
            </a:r>
            <a:endParaRPr lang="en-US" sz="138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75" y="4318000"/>
            <a:ext cx="7715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Bebas Neue" pitchFamily="34" charset="0"/>
              </a:rPr>
              <a:t>80% 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PREFER PROMOTIONS FROM BRANDS ON FB</a:t>
            </a:r>
            <a:endParaRPr lang="en-US" sz="138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108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signboom.com/wp-content/uploads/2013/04/fluff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2908638"/>
            <a:ext cx="9105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HOW BUSINESSES REACH THEIR CONSUMERS HAS CHANGED EXPONENTIALLY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5800" y="4191000"/>
            <a:ext cx="0" cy="114300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483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signboom.com/wp-content/uploads/2013/04/fluff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" y="2908638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TRADITIONAL MARKETING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0428" y="2908638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selling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product attributes</a:t>
            </a:r>
            <a:endParaRPr lang="en-US" sz="28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560251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INTERACTIVE MARKETING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5562601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xpressway Free" panose="02000506030000020004" pitchFamily="2" charset="0"/>
              </a:rPr>
              <a:t>e</a:t>
            </a:r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ngage and reward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interactions</a:t>
            </a:r>
            <a:endParaRPr lang="en-US" sz="28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5800" y="4191000"/>
            <a:ext cx="0" cy="114300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644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http://ruthalindogan.edublogs.org/files/2011/04/DSC_0304-18kkrz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 bwMode="auto">
          <a:xfrm>
            <a:off x="-51316" y="0"/>
            <a:ext cx="92715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200329"/>
          </a:xfrm>
          <a:prstGeom prst="rect">
            <a:avLst/>
          </a:prstGeom>
          <a:solidFill>
            <a:srgbClr val="000000">
              <a:alpha val="7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     SIMPLICITY</a:t>
            </a:r>
            <a:endParaRPr lang="en-US" sz="72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457200"/>
            <a:ext cx="18288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1</a:t>
            </a:r>
            <a:endParaRPr lang="en-US" sz="37500" b="1" dirty="0">
              <a:solidFill>
                <a:schemeClr val="accent1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797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" y="3581400"/>
            <a:ext cx="895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latin typeface="Bebas Neue" pitchFamily="34" charset="0"/>
              </a:rPr>
              <a:t>AND LASTLY, THE MULTIPLE SYSTEMS WE USE EVERY DAY INTERACT IN MORE WAYS you CAN IMAGINE…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Bebas Neue" pitchFamily="34" charset="0"/>
            </a:endParaRPr>
          </a:p>
        </p:txBody>
      </p:sp>
      <p:pic>
        <p:nvPicPr>
          <p:cNvPr id="35842" name="Picture 2" descr="http://www.ultimus.com/Portals/54405/images/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3400"/>
            <a:ext cx="3723216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916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e-architect.co.uk/images/jpgs/london_city/t4_hilton_heathrow_m160113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226" r="-2222" b="20855"/>
          <a:stretch/>
        </p:blipFill>
        <p:spPr bwMode="auto">
          <a:xfrm>
            <a:off x="0" y="1"/>
            <a:ext cx="9448800" cy="38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2" y="451103"/>
            <a:ext cx="5181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Using mobile phone for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check in’s</a:t>
            </a:r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,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orders, keys</a:t>
            </a:r>
            <a:endParaRPr lang="en-US" sz="6000" dirty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pic>
        <p:nvPicPr>
          <p:cNvPr id="15366" name="Picture 6" descr="http://pinlovely.com/wp-content/uploads/2013/04/The-Glass-Tunnel-Through-The-Shark-Exhibit-at-Sea-World-Orlando-Florida-US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19"/>
          <a:stretch/>
        </p:blipFill>
        <p:spPr bwMode="auto">
          <a:xfrm>
            <a:off x="0" y="3444972"/>
            <a:ext cx="9144000" cy="341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signup4.net/Upload/LAND10A/2012559E/hilton%20transparent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6" y="1447800"/>
            <a:ext cx="2305291" cy="16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4vector.com/i/free-vector-sea-world-logo_089993_Sea_World_logo.pn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6" y="4114800"/>
            <a:ext cx="2100940" cy="12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14802" y="3720324"/>
            <a:ext cx="487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USING APP FOR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RESERVATIONS, maps, information</a:t>
            </a:r>
            <a:endParaRPr lang="en-US" sz="6000" dirty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553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ocialwebthing.com/wp-content/uploads/2014/05/social-media-growt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4720" r="-47"/>
          <a:stretch/>
        </p:blipFill>
        <p:spPr bwMode="auto">
          <a:xfrm>
            <a:off x="0" y="0"/>
            <a:ext cx="9177867" cy="61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152602"/>
            <a:ext cx="9144000" cy="705398"/>
          </a:xfrm>
          <a:prstGeom prst="rect">
            <a:avLst/>
          </a:prstGeom>
          <a:solidFill>
            <a:srgbClr val="C9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3" y="57430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HOW DOES THIS APPLY TO THE FUTURE?</a:t>
            </a:r>
            <a:endParaRPr lang="en-US" sz="54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408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techmalak.techmalak.netdna-cdn.com/wp-content/uploads/2014/05/wearable-te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6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4200" y="381001"/>
            <a:ext cx="5562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MEDIA WILL BE STREAMLINED and minimized DEPENDING ON PERSON’S INTERACTIONS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1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techmalak.techmalak.netdna-cdn.com/wp-content/uploads/2014/05/wearable-te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6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39" y="3810000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RETAIL WILL CONSIST OF A HANDS FREE SYSTEM BECAUSE OF SYSTEM INTERACTIONS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http://wallpapersus.com/wp-content/uploads/2012/03/people-crowd-grayscale-andy-warhol-incas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862"/>
          <a:stretch/>
        </p:blipFill>
        <p:spPr bwMode="auto">
          <a:xfrm>
            <a:off x="-51316" y="0"/>
            <a:ext cx="9195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000" spc="300" dirty="0" smtClean="0">
                <a:solidFill>
                  <a:srgbClr val="C00000"/>
                </a:solidFill>
                <a:latin typeface="Expressway Free" panose="02000506030000020004" pitchFamily="2" charset="0"/>
              </a:rPr>
              <a:t>PERSONAL</a:t>
            </a:r>
            <a:r>
              <a:rPr lang="en-US" sz="60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IZATION</a:t>
            </a:r>
            <a:endParaRPr lang="en-US" sz="60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612841"/>
            <a:ext cx="18288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3</a:t>
            </a:r>
            <a:endParaRPr lang="en-US" sz="32500" b="1" dirty="0">
              <a:solidFill>
                <a:schemeClr val="accent1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3" name="AutoShape 8" descr="http://wallpapersus.com/wp-content/uploads/2012/03/people-crowd-grayscale-andy-warhol-incase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http://wallpapersus.com/wp-content/uploads/2012/03/people-crowd-grayscale-andy-warhol-incas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69" t="77037" r="42196" b="5396"/>
          <a:stretch/>
        </p:blipFill>
        <p:spPr bwMode="auto">
          <a:xfrm>
            <a:off x="4542880" y="5283201"/>
            <a:ext cx="1814379" cy="1204687"/>
          </a:xfrm>
          <a:prstGeom prst="trapezoid">
            <a:avLst>
              <a:gd name="adj" fmla="val 665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922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logmedia.agilitycms.com/Images/personalize-it-m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-208"/>
          <a:stretch/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4549676"/>
            <a:ext cx="9241971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r"/>
            <a:r>
              <a:rPr lang="en" sz="4800" dirty="0">
                <a:solidFill>
                  <a:schemeClr val="bg1"/>
                </a:solidFill>
                <a:latin typeface="Bebas Neue" pitchFamily="34" charset="0"/>
              </a:rPr>
              <a:t>it’s not enough to make technology convenient; consumers want </a:t>
            </a:r>
            <a:r>
              <a:rPr lang="en" sz="4800" dirty="0">
                <a:solidFill>
                  <a:srgbClr val="FF0000"/>
                </a:solidFill>
                <a:latin typeface="Bebas Neue" pitchFamily="34" charset="0"/>
              </a:rPr>
              <a:t>personalized</a:t>
            </a:r>
            <a:r>
              <a:rPr lang="en" sz="4800" dirty="0">
                <a:solidFill>
                  <a:schemeClr val="bg1"/>
                </a:solidFill>
                <a:latin typeface="Bebas Neue" pitchFamily="34" charset="0"/>
              </a:rPr>
              <a:t> retail experiences</a:t>
            </a:r>
          </a:p>
        </p:txBody>
      </p:sp>
    </p:spTree>
    <p:extLst>
      <p:ext uri="{BB962C8B-B14F-4D97-AF65-F5344CB8AC3E}">
        <p14:creationId xmlns:p14="http://schemas.microsoft.com/office/powerpoint/2010/main" val="18277735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09800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SO where will recommendations come from?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pic>
        <p:nvPicPr>
          <p:cNvPr id="20484" name="Picture 4" descr="http://goffredoconsulting.files.wordpress.com/2013/03/recommen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57400"/>
            <a:ext cx="3429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36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wordsyouwant.com/wp-content/uploads/2014/02/SMSet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8" y="16933"/>
            <a:ext cx="9177867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2286000"/>
            <a:ext cx="4800600" cy="16764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9000" y="2062371"/>
            <a:ext cx="533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Social media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purchase history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Peer recommendations</a:t>
            </a:r>
            <a:endParaRPr lang="en-US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6529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designpieces.com/wp-content/uploads/2012/12/182-social-media-colou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933" y="3134013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1. SOCIAL MEDIA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00" y="4123603"/>
            <a:ext cx="5276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2. PURCHASE HISTORY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67" y="5105400"/>
            <a:ext cx="6775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3. PEER RECOMMENDATIONS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660400"/>
            <a:ext cx="7730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SO where will recommendations </a:t>
            </a:r>
            <a:endParaRPr lang="en-US" sz="5400" dirty="0" smtClean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  <a:p>
            <a:r>
              <a:rPr lang="en-US" sz="5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come 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from?</a:t>
            </a:r>
          </a:p>
        </p:txBody>
      </p:sp>
    </p:spTree>
    <p:extLst>
      <p:ext uri="{BB962C8B-B14F-4D97-AF65-F5344CB8AC3E}">
        <p14:creationId xmlns:p14="http://schemas.microsoft.com/office/powerpoint/2010/main" val="38455186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752" y="3013501"/>
            <a:ext cx="9239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WHAT ARE THE CURRENT 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Expressway Free" panose="02000506030000020004" pitchFamily="2" charset="0"/>
              </a:rPr>
              <a:t>TRENDS</a:t>
            </a:r>
            <a:r>
              <a:rPr lang="en-US" sz="48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?</a:t>
            </a:r>
            <a:endParaRPr lang="en-US" sz="48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523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533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2" t="34839" r="-1" b="34768"/>
          <a:stretch/>
        </p:blipFill>
        <p:spPr bwMode="auto">
          <a:xfrm>
            <a:off x="3154196" y="6207022"/>
            <a:ext cx="3003460" cy="5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e 4"/>
          <p:cNvSpPr/>
          <p:nvPr/>
        </p:nvSpPr>
        <p:spPr>
          <a:xfrm rot="16200000">
            <a:off x="946143" y="1410769"/>
            <a:ext cx="2799842" cy="2722901"/>
          </a:xfrm>
          <a:prstGeom prst="pie">
            <a:avLst>
              <a:gd name="adj1" fmla="val 0"/>
              <a:gd name="adj2" fmla="val 147480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/>
          <p:nvPr/>
        </p:nvSpPr>
        <p:spPr>
          <a:xfrm rot="16200000">
            <a:off x="4974595" y="1410769"/>
            <a:ext cx="2799842" cy="2722901"/>
          </a:xfrm>
          <a:prstGeom prst="pie">
            <a:avLst>
              <a:gd name="adj1" fmla="val 0"/>
              <a:gd name="adj2" fmla="val 1452234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0264" y="2864552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Expressway Free" panose="02000506030000020004" pitchFamily="2" charset="0"/>
              </a:rPr>
              <a:t>67%</a:t>
            </a:r>
            <a:endParaRPr lang="en-US" sz="6000" dirty="0">
              <a:latin typeface="Expressway Free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863" y="4194917"/>
            <a:ext cx="4495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Of shoppers purchased a gift they found on social media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0264" y="2864552"/>
            <a:ext cx="241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Expressway Free" panose="02000506030000020004" pitchFamily="2" charset="0"/>
              </a:rPr>
              <a:t>64.8%</a:t>
            </a:r>
            <a:endParaRPr lang="en-US" sz="6000" dirty="0">
              <a:latin typeface="Expressway Free" panose="0200050603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0664" y="4194917"/>
            <a:ext cx="4495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OF SHOPPERS USE SOCIAL MEDIA TO FIND THE PERFECT GIFT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534" y="209318"/>
            <a:ext cx="8764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SOCIAL MEDIA and its link to retail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pic>
        <p:nvPicPr>
          <p:cNvPr id="10244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9" r="3174" b="65162"/>
          <a:stretch/>
        </p:blipFill>
        <p:spPr bwMode="auto">
          <a:xfrm>
            <a:off x="379752" y="6140370"/>
            <a:ext cx="2774444" cy="5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4" t="66147" b="2546"/>
          <a:stretch/>
        </p:blipFill>
        <p:spPr bwMode="auto">
          <a:xfrm>
            <a:off x="6037603" y="6199193"/>
            <a:ext cx="2906836" cy="5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280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32696" y="2734764"/>
            <a:ext cx="9008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60%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retail executives say they’re missing personalization out of all shopping factors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877" y="5257800"/>
            <a:ext cx="9096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9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0%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customers want better personalization 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pic>
        <p:nvPicPr>
          <p:cNvPr id="4608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4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0" y="4413459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57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74" y="439600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57" y="4413458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40" y="4413457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23" y="4413456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39" y="4413455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57" y="4413454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1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5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1" y="208282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58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75" y="2065362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58" y="2082819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41" y="2082818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24" y="2082817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40" y="2082816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58" y="2082815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92534" y="209318"/>
            <a:ext cx="8764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IMPORTANCE OF PERSONALIZATION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2534" y="1224981"/>
            <a:ext cx="839426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97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8733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876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34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92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450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308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166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262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120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430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5733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146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004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578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436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532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39000" y="40386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5844" y="1371600"/>
            <a:ext cx="7575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60%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retail executives say they’re missing personalization out of all shopping factors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5844" y="4689231"/>
            <a:ext cx="75755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9</a:t>
            </a:r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0%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customers want better personalization 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229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reallybrightmedia.com/wp-content/uploads/2012/05/Testimon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r="3569"/>
          <a:stretch/>
        </p:blipFill>
        <p:spPr bwMode="auto">
          <a:xfrm>
            <a:off x="0" y="-8469"/>
            <a:ext cx="914400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990600"/>
            <a:ext cx="4572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peer recommendations carry </a:t>
            </a:r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r>
              <a:rPr lang="en-US" sz="13800" dirty="0" smtClean="0">
                <a:solidFill>
                  <a:schemeClr val="bg1"/>
                </a:solidFill>
              </a:rPr>
              <a:t>10x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more </a:t>
            </a:r>
            <a:r>
              <a:rPr lang="en-US" sz="4000" dirty="0">
                <a:solidFill>
                  <a:schemeClr val="bg1"/>
                </a:solidFill>
              </a:rPr>
              <a:t>weight than recommendations from salespeople</a:t>
            </a:r>
          </a:p>
        </p:txBody>
      </p:sp>
    </p:spTree>
    <p:extLst>
      <p:ext uri="{BB962C8B-B14F-4D97-AF65-F5344CB8AC3E}">
        <p14:creationId xmlns:p14="http://schemas.microsoft.com/office/powerpoint/2010/main" val="257671516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fujitsu.com/fts/Images/Retail-Applications_tcm21-51648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3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2438400"/>
            <a:ext cx="9144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800" dirty="0" smtClean="0">
                <a:latin typeface="Lane - Upper" panose="02000506020000020004" pitchFamily="2" charset="0"/>
              </a:rPr>
              <a:t>RETAIL</a:t>
            </a:r>
            <a:endParaRPr lang="en-US" sz="8800" dirty="0">
              <a:latin typeface="Lane - Upper" panose="0200050602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599648"/>
            <a:ext cx="9144000" cy="289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Lane - Narrow" panose="02000506020000020004" pitchFamily="2" charset="0"/>
              </a:rPr>
              <a:t>Retail associates will have access to customer’s stored preferences and data –</a:t>
            </a:r>
          </a:p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Lane - Narrow" panose="02000506020000020004" pitchFamily="2" charset="0"/>
              </a:rPr>
              <a:t>b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Lane - Narrow" panose="02000506020000020004" pitchFamily="2" charset="0"/>
              </a:rPr>
              <a:t>uilding customer profile 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3930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yodelmobile.com/yodelblog/wp-content/uploads/2010/07/Geo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9248" r="16585" b="10750"/>
          <a:stretch/>
        </p:blipFill>
        <p:spPr bwMode="auto">
          <a:xfrm>
            <a:off x="0" y="321733"/>
            <a:ext cx="8025684" cy="60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942" y="152400"/>
            <a:ext cx="4871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</a:rPr>
              <a:t>GEOTARGETING </a:t>
            </a:r>
            <a:endParaRPr 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4191000"/>
            <a:ext cx="5177478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PROMOTIONS/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ADS/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RECOMMENDATIONS 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BASED ON LOCATION</a:t>
            </a:r>
            <a:endParaRPr lang="en" sz="32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80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4.bp.blogspot.com/_rw-geIIkv6s/TQb_hlif9NI/AAAAAAAADo8/y79kDS1IeMs/s1600/nightswirls+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423333"/>
            <a:ext cx="9444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FUTURE OF THE TREND</a:t>
            </a:r>
            <a:endParaRPr lang="en-US" sz="66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878" y="2848338"/>
            <a:ext cx="8837122" cy="14465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</a:endParaRP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Personal shopper-style </a:t>
            </a:r>
            <a:r>
              <a:rPr lang="en-US" sz="4800" dirty="0" err="1" smtClean="0">
                <a:solidFill>
                  <a:schemeClr val="bg1"/>
                </a:solidFill>
              </a:rPr>
              <a:t>chatbots</a:t>
            </a:r>
            <a:endParaRPr lang="en-US" sz="48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470" name="Picture 14" descr="https://lh6.ggpht.com/sRWS6JpaUYQPxdSPv7BLUWOsA9L7IRcvQOjT6GD5x2QMsaM5N2Glk88o7BjA2tWEMaRG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5" y="2841455"/>
            <a:ext cx="1367445" cy="13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6878" y="4698715"/>
            <a:ext cx="8837122" cy="14465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</a:endParaRP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Shopping </a:t>
            </a:r>
            <a:r>
              <a:rPr lang="en-US" sz="4800" dirty="0" err="1" smtClean="0">
                <a:solidFill>
                  <a:schemeClr val="bg1"/>
                </a:solidFill>
              </a:rPr>
              <a:t>PiNTEREST</a:t>
            </a:r>
            <a:r>
              <a:rPr lang="en-US" sz="4800" dirty="0" smtClean="0">
                <a:solidFill>
                  <a:schemeClr val="bg1"/>
                </a:solidFill>
              </a:rPr>
              <a:t>-style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466" name="Picture 10" descr="http://slyce.it/uploads/slyce-logo-with-tagl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5" y="4880681"/>
            <a:ext cx="2425778" cy="108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35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28194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SO How does this apply to </a:t>
            </a:r>
            <a:r>
              <a:rPr lang="en-US" sz="7200" dirty="0" smtClean="0">
                <a:solidFill>
                  <a:srgbClr val="43AEFF"/>
                </a:solidFill>
                <a:latin typeface="+mj-lt"/>
              </a:rPr>
              <a:t>collective?</a:t>
            </a:r>
            <a:endParaRPr lang="en-US" sz="7200" dirty="0">
              <a:solidFill>
                <a:srgbClr val="43AE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0290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4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975377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see collective’s core competency as the </a:t>
            </a:r>
            <a:r>
              <a:rPr lang="en-US" sz="5400" dirty="0" smtClean="0">
                <a:solidFill>
                  <a:srgbClr val="43AEFF"/>
                </a:solidFill>
                <a:latin typeface="+mj-lt"/>
              </a:rPr>
              <a:t>ability to reach audiences across multiple screens</a:t>
            </a:r>
            <a:endParaRPr lang="en-US" sz="5400" dirty="0">
              <a:solidFill>
                <a:srgbClr val="43AEFF"/>
              </a:solidFill>
              <a:latin typeface="+mj-lt"/>
            </a:endParaRPr>
          </a:p>
        </p:txBody>
      </p:sp>
      <p:pic>
        <p:nvPicPr>
          <p:cNvPr id="38914" name="Picture 2" descr="http://www.net2television.com/wp-content/uploads/2013/02/Portico_Press_PorticoUI_image_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4191000" cy="3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redboardbiz.rogers.com/wp-content/uploads/2011/09/Puccini-Front-Engli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0" y="4038600"/>
            <a:ext cx="1828800" cy="13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http://files.softicons.com/download/system-icons/hydropro-icons-by-mediadesign/png/512/HP-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13940"/>
            <a:ext cx="3135320" cy="3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166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4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400" y="1374041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AND THEREFORE,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NEED TO FOLLOW WHERE THE </a:t>
            </a:r>
            <a:r>
              <a:rPr lang="en-US" sz="5400" dirty="0" smtClean="0">
                <a:solidFill>
                  <a:srgbClr val="43AEFF"/>
                </a:solidFill>
                <a:latin typeface="+mj-lt"/>
              </a:rPr>
              <a:t>AUDIENCE IS GOING</a:t>
            </a:r>
            <a:endParaRPr lang="en-US" sz="5400" dirty="0">
              <a:solidFill>
                <a:srgbClr val="43AEFF"/>
              </a:solidFill>
              <a:latin typeface="+mj-lt"/>
            </a:endParaRPr>
          </a:p>
        </p:txBody>
      </p:sp>
      <p:pic>
        <p:nvPicPr>
          <p:cNvPr id="38914" name="Picture 2" descr="http://www.net2television.com/wp-content/uploads/2013/02/Portico_Press_PorticoUI_image_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4191000" cy="3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redboardbiz.rogers.com/wp-content/uploads/2011/09/Puccini-Front-Engli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0" y="4038600"/>
            <a:ext cx="1828800" cy="13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http://files.softicons.com/download/system-icons/hydropro-icons-by-mediadesign/png/512/HP-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13940"/>
            <a:ext cx="3135320" cy="3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402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6523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icons.iconarchive.com/icons/pelfusion/long-shadow-media/256/Mobile-Smartpho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88" y="3124200"/>
            <a:ext cx="1460176" cy="146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orckestra.com/~/media/images/short%20intro/illustration/creative%20services%20page/tabletmobileappspng.png?h=302&amp;w=3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0" y="3124200"/>
            <a:ext cx="1464834" cy="14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psumtechnologies.co.in/Images/Icons/mob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50" y="2882577"/>
            <a:ext cx="1888913" cy="18889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zizaza.com/cache/big_thumb/iconset/580410/580436/PNG/256/multimedia_flat_icon/tablet_multimedia_flat_icon_minimal_icon_multimedia_icon_png_tablet_png_tablet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13" y="2975813"/>
            <a:ext cx="1613221" cy="16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4vector.com/i/free-vector-laptop-icon-clip-art_116535_Laptop_Icon_clip_art_high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22" y="3124200"/>
            <a:ext cx="1464835" cy="14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94709" y="3365369"/>
            <a:ext cx="484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LESS DEVICES</a:t>
            </a:r>
            <a:endParaRPr lang="en-US" sz="54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232" y="3707214"/>
            <a:ext cx="9239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AND MORE FUNCTIONS ON EACH DEVICE</a:t>
            </a:r>
            <a:endParaRPr lang="en-US" sz="54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725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7691 0.003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5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56719 -0.0025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3776 -0.006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9" y="-3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6805 -0.0064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1.staticflickr.com/9/8109/8569663617_b55d38bc12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533"/>
            <a:ext cx="4521783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0" y="3657600"/>
            <a:ext cx="2438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8733" y="228600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rgbClr val="000000"/>
                </a:solidFill>
                <a:latin typeface="+mj-lt"/>
              </a:rPr>
              <a:t>Because the audience is simplifying devices and interacting more in social networks, we should shift our focus and </a:t>
            </a:r>
            <a:r>
              <a:rPr lang="en-US" sz="5400" dirty="0" smtClean="0">
                <a:solidFill>
                  <a:srgbClr val="0070C0"/>
                </a:solidFill>
                <a:latin typeface="+mj-lt"/>
              </a:rPr>
              <a:t>focus more on extracting valuable data </a:t>
            </a:r>
          </a:p>
          <a:p>
            <a:pPr algn="r"/>
            <a:r>
              <a:rPr lang="en-US" sz="5400" dirty="0" smtClean="0">
                <a:solidFill>
                  <a:srgbClr val="0070C0"/>
                </a:solidFill>
                <a:latin typeface="+mj-lt"/>
              </a:rPr>
              <a:t>from social networks</a:t>
            </a:r>
            <a:endParaRPr lang="en-US" sz="5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43758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c07.deviantart.net/fs71/f/2011/133/e/a/blackadder_arrow_background_3_by_bl4ck4dd3r-d3g998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/>
          <a:stretch/>
        </p:blipFill>
        <p:spPr bwMode="auto">
          <a:xfrm>
            <a:off x="-254000" y="0"/>
            <a:ext cx="9398000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7138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Because the audience is simplifying devices and interacting more in social networks, </a:t>
            </a:r>
          </a:p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should shift our focus </a:t>
            </a:r>
          </a:p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focus more on </a:t>
            </a:r>
          </a:p>
          <a:p>
            <a:pPr algn="r"/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extracting valuable data </a:t>
            </a:r>
          </a:p>
          <a:p>
            <a:pPr algn="r"/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from social networks</a:t>
            </a:r>
            <a:endParaRPr lang="en-US" sz="5400" dirty="0">
              <a:solidFill>
                <a:srgbClr val="69B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20925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devices</a:t>
            </a:r>
          </a:p>
          <a:p>
            <a:r>
              <a:rPr lang="en-US" dirty="0" smtClean="0"/>
              <a:t>More functions on each device</a:t>
            </a:r>
            <a:endParaRPr lang="en-US" dirty="0"/>
          </a:p>
        </p:txBody>
      </p:sp>
      <p:pic>
        <p:nvPicPr>
          <p:cNvPr id="25602" name="Picture 2" descr="http://rack.1.mshcdn.com/media/ZgkyMDEzLzExLzE0L2ZmL0NvaW4uOWE1ZjcuanBnCnAJdGh1bWIJOTUweDUzNCMKZQlqcGc/7250ff48/67d/Co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6250" y="990600"/>
            <a:ext cx="9239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Expressway Free" panose="02000506030000020004" pitchFamily="2" charset="0"/>
              </a:rPr>
              <a:t>FOR EXAMPLE….</a:t>
            </a:r>
            <a:endParaRPr lang="en-US" sz="4400" dirty="0">
              <a:latin typeface="Expressway Free" panose="02000506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143542"/>
            <a:ext cx="5810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50"/>
                </a:solidFill>
                <a:latin typeface="Expressway Free" panose="02000506030000020004" pitchFamily="2" charset="0"/>
              </a:rPr>
              <a:t>COIN</a:t>
            </a:r>
            <a:r>
              <a:rPr lang="en-US" sz="4800" dirty="0" smtClean="0">
                <a:latin typeface="Expressway Free" panose="02000506030000020004" pitchFamily="2" charset="0"/>
              </a:rPr>
              <a:t> COMBINES ALL YOUR CREDIT CARDS INTO ONE</a:t>
            </a:r>
            <a:endParaRPr lang="en-US" sz="4800" dirty="0">
              <a:latin typeface="Expressway Free" panose="02000506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4800600"/>
            <a:ext cx="581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Expressway Free" panose="02000506030000020004" pitchFamily="2" charset="0"/>
              </a:rPr>
              <a:t>s</a:t>
            </a:r>
            <a:r>
              <a:rPr lang="en-US" sz="3600" dirty="0" smtClean="0">
                <a:solidFill>
                  <a:srgbClr val="00B050"/>
                </a:solidFill>
                <a:latin typeface="Expressway Free" panose="02000506030000020004" pitchFamily="2" charset="0"/>
              </a:rPr>
              <a:t>implifying the payment system for the consumer</a:t>
            </a:r>
            <a:endParaRPr lang="en-US" sz="3600" dirty="0"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91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smartwatchnews.org/wp-content/uploads/2014/02/sony-smartwatch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7500"/>
          <a:stretch/>
        </p:blipFill>
        <p:spPr bwMode="auto">
          <a:xfrm>
            <a:off x="1219200" y="838200"/>
            <a:ext cx="685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1025" y="4114799"/>
            <a:ext cx="81343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SMARTWATCHES AND WEARABLE TECH </a:t>
            </a:r>
            <a:r>
              <a:rPr lang="en-US" sz="4000" dirty="0" smtClean="0">
                <a:solidFill>
                  <a:schemeClr val="tx2"/>
                </a:solidFill>
              </a:rPr>
              <a:t>ARE Taking </a:t>
            </a:r>
            <a:r>
              <a:rPr lang="en-US" sz="4000" dirty="0">
                <a:solidFill>
                  <a:schemeClr val="tx2"/>
                </a:solidFill>
              </a:rPr>
              <a:t>the role of tracking and acting as a complements to smartphones</a:t>
            </a:r>
          </a:p>
          <a:p>
            <a:endParaRPr lang="en-US" sz="3600" dirty="0">
              <a:solidFill>
                <a:schemeClr val="tx2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621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ultrabooknews.com/files/2013/09/Lenovo-Yoga-2-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9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246850"/>
            <a:ext cx="9144000" cy="156966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LESS DEVICES</a:t>
            </a:r>
            <a:r>
              <a:rPr lang="en-US" sz="4800" dirty="0" smtClean="0">
                <a:solidFill>
                  <a:schemeClr val="bg1"/>
                </a:solidFill>
              </a:rPr>
              <a:t>: TWO IN ONE LAPTOPS WILL REPLACE THE NEED FOR TABLETS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759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198.20.70.218/~forbesme/wp-content/uploads/2013/04/Hand-Holding-Smartphon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3"/>
          <a:stretch/>
        </p:blipFill>
        <p:spPr bwMode="auto">
          <a:xfrm>
            <a:off x="3631" y="2"/>
            <a:ext cx="914037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2057400"/>
            <a:ext cx="5486400" cy="35163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00518E"/>
              </a:solidFill>
              <a:latin typeface="Bebas Neue" pitchFamily="34" charset="0"/>
            </a:endParaRPr>
          </a:p>
          <a:p>
            <a:r>
              <a:rPr lang="en-US" sz="4700" dirty="0" smtClean="0">
                <a:solidFill>
                  <a:srgbClr val="00518E"/>
                </a:solidFill>
                <a:latin typeface="Bebas Neue" pitchFamily="34" charset="0"/>
              </a:rPr>
              <a:t>APPLE IS PLANNING TO COME OUT WITH A </a:t>
            </a:r>
            <a:r>
              <a:rPr lang="en-US" sz="4700" dirty="0" smtClean="0">
                <a:solidFill>
                  <a:schemeClr val="accent6">
                    <a:lumMod val="75000"/>
                  </a:schemeClr>
                </a:solidFill>
                <a:latin typeface="Bebas Neue" pitchFamily="34" charset="0"/>
              </a:rPr>
              <a:t>SYSTEM </a:t>
            </a:r>
            <a:r>
              <a:rPr lang="en-US" sz="4700" dirty="0" smtClean="0">
                <a:solidFill>
                  <a:srgbClr val="00518E"/>
                </a:solidFill>
                <a:latin typeface="Bebas Neue" pitchFamily="34" charset="0"/>
              </a:rPr>
              <a:t>THAT ALLOWS CONSUMERS TO USE THE PHONE AS</a:t>
            </a:r>
            <a:r>
              <a:rPr lang="en-US" sz="4700" dirty="0" smtClean="0">
                <a:solidFill>
                  <a:schemeClr val="accent4">
                    <a:lumMod val="75000"/>
                  </a:schemeClr>
                </a:solidFill>
                <a:latin typeface="Bebas Neue" pitchFamily="34" charset="0"/>
              </a:rPr>
              <a:t> </a:t>
            </a:r>
            <a:r>
              <a:rPr lang="en-US" sz="4700" dirty="0" smtClean="0">
                <a:solidFill>
                  <a:schemeClr val="accent6">
                    <a:lumMod val="75000"/>
                  </a:schemeClr>
                </a:solidFill>
                <a:latin typeface="Bebas Neue" pitchFamily="34" charset="0"/>
              </a:rPr>
              <a:t>PAYMENT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Bebas Neue" pitchFamily="34" charset="0"/>
              </a:rPr>
              <a:t>iv</a:t>
            </a:r>
            <a:endParaRPr lang="en-US" sz="1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1" y="479880"/>
            <a:ext cx="670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Bebas Neue" pitchFamily="34" charset="0"/>
              </a:rPr>
              <a:t>MORE FUNCTIONS ON EACH DEVICE</a:t>
            </a:r>
            <a:endParaRPr lang="en-US" sz="48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61478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0"/>
            <a:ext cx="5867400" cy="685800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://www.webanywhere.co.uk/blog/wp-content/uploads/2011/11/Smart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4255773"/>
            <a:ext cx="2844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wearabletechjapan.com/wp-content/uploads/2013/12/index_pic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98" y="1843096"/>
            <a:ext cx="2853704" cy="19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876" y="78630"/>
            <a:ext cx="93057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“</a:t>
            </a:r>
            <a:r>
              <a:rPr lang="en-US" sz="8000" dirty="0">
                <a:solidFill>
                  <a:srgbClr val="00518E"/>
                </a:solidFill>
                <a:latin typeface="NOVA" pitchFamily="50" charset="0"/>
              </a:rPr>
              <a:t>Two</a:t>
            </a:r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 </a:t>
            </a:r>
            <a:r>
              <a:rPr lang="en-US" sz="8000" dirty="0">
                <a:solidFill>
                  <a:srgbClr val="00518E"/>
                </a:solidFill>
                <a:latin typeface="NOVA" pitchFamily="50" charset="0"/>
              </a:rPr>
              <a:t>de</a:t>
            </a:r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vice </a:t>
            </a:r>
            <a:r>
              <a:rPr lang="en-US" sz="8000" dirty="0" smtClean="0">
                <a:solidFill>
                  <a:schemeClr val="bg1"/>
                </a:solidFill>
                <a:latin typeface="NOVA" pitchFamily="50" charset="0"/>
              </a:rPr>
              <a:t>threshold</a:t>
            </a:r>
            <a:endParaRPr lang="en-US" sz="8000" dirty="0">
              <a:solidFill>
                <a:schemeClr val="bg1"/>
              </a:solidFill>
              <a:latin typeface="NOVA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2141" y="21672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WEARABLE WILL ACT PRIMARILY AS TRACKER</a:t>
            </a:r>
            <a:endParaRPr lang="en-US" sz="40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4541" y="4547919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PHONE WILL ACT AS DISPLAY</a:t>
            </a:r>
            <a:endParaRPr lang="en-US" sz="40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63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ebas Neue"/>
        <a:ea typeface=""/>
        <a:cs typeface=""/>
      </a:majorFont>
      <a:minorFont>
        <a:latin typeface="Bebas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12301</TotalTime>
  <Words>833</Words>
  <Application>Microsoft Macintosh PowerPoint</Application>
  <PresentationFormat>On-screen Show (4:3)</PresentationFormat>
  <Paragraphs>145</Paragraphs>
  <Slides>41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Interactivity</dc:title>
  <dc:creator>Stephanie Yu</dc:creator>
  <cp:lastModifiedBy>Tessa Fallon</cp:lastModifiedBy>
  <cp:revision>186</cp:revision>
  <dcterms:created xsi:type="dcterms:W3CDTF">2014-07-23T16:47:39Z</dcterms:created>
  <dcterms:modified xsi:type="dcterms:W3CDTF">2014-08-04T14:32:00Z</dcterms:modified>
</cp:coreProperties>
</file>